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4" r:id="rId3"/>
    <p:sldId id="313" r:id="rId4"/>
    <p:sldId id="308" r:id="rId5"/>
    <p:sldId id="312" r:id="rId6"/>
    <p:sldId id="257" r:id="rId7"/>
    <p:sldId id="287" r:id="rId8"/>
    <p:sldId id="288" r:id="rId9"/>
    <p:sldId id="260" r:id="rId10"/>
    <p:sldId id="261" r:id="rId11"/>
    <p:sldId id="262" r:id="rId12"/>
    <p:sldId id="290" r:id="rId13"/>
    <p:sldId id="291" r:id="rId14"/>
    <p:sldId id="292" r:id="rId15"/>
    <p:sldId id="324" r:id="rId16"/>
    <p:sldId id="317" r:id="rId17"/>
    <p:sldId id="315" r:id="rId18"/>
    <p:sldId id="319" r:id="rId19"/>
    <p:sldId id="322" r:id="rId20"/>
    <p:sldId id="323" r:id="rId21"/>
    <p:sldId id="321" r:id="rId22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805" autoAdjust="0"/>
  </p:normalViewPr>
  <p:slideViewPr>
    <p:cSldViewPr>
      <p:cViewPr varScale="1">
        <p:scale>
          <a:sx n="74" d="100"/>
          <a:sy n="74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227FD1F-5E91-4E5D-AB69-60B9494BA480}" type="datetimeFigureOut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B01A6-BC62-4781-B515-A4D1FB33671D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5006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942DC4-EF68-427B-8AE1-6649F6DB68D6}" type="datetimeFigureOut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6B1F626-D8CE-4A17-9A09-11E13AD2F25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94055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97FA7A-6111-4057-94DE-9D9FA1E5DCAB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F626-D8CE-4A17-9A09-11E13AD2F253}" type="slidenum">
              <a:rPr lang="pt-BR" altLang="pt-BR" smtClean="0"/>
              <a:pPr/>
              <a:t>3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7648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F626-D8CE-4A17-9A09-11E13AD2F253}" type="slidenum">
              <a:rPr lang="pt-BR" altLang="pt-BR" smtClean="0"/>
              <a:pPr/>
              <a:t>17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3367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1F626-D8CE-4A17-9A09-11E13AD2F253}" type="slidenum">
              <a:rPr lang="pt-BR" altLang="pt-BR" smtClean="0"/>
              <a:pPr/>
              <a:t>19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9814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1F626-D8CE-4A17-9A09-11E13AD2F253}" type="slidenum">
              <a:rPr lang="pt-BR" altLang="pt-BR" smtClean="0"/>
              <a:pPr/>
              <a:t>20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3428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2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A7FF-876D-4C76-B158-3A7ACD64167D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37BAD-34BA-42F6-8D96-547A5EA3587A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6336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F96-885C-43F7-8E44-1962D29BB61A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14D6D-DD6D-44B5-9BBB-D220F2EA8090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8717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274640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1722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448A-B423-4878-9FA9-B7E2FAEC0743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90F2B-5F7B-468E-99E2-6CE9E4C46BA7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968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2DBC-3332-4B29-AA6C-BDDE01512BB9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823F-1DE9-49D6-927F-1A850FC7A515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73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4406902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667002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4D65-544F-4BB9-AE5E-48B3B5ED5EED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E68DC-C471-4DC2-95BA-C8A04BAEFEA6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0453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261D-EF2A-4BF3-98B4-ECCF60B82D6F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E885-16FB-4627-A858-378E2530409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0778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1793-CF87-4678-8617-5E64F7D16A25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9382-6979-40F2-BFEB-341AD272C7B8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19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6617-3194-4883-8ACB-EB2828E30356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4127-184E-44B2-8193-8695D187CFB7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926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EE83-6669-481E-B471-9C57472F2393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E2A12-47BA-460C-89F5-28CBE24AD17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1268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371601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1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44D2-555D-441D-8697-47320AD50C69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676A-2B90-4875-B07B-BAFCACFDAEB5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261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6A06-CCA9-481B-854A-0DA9E80DA317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F1BF5BA-1A6D-4708-8307-ACE8C487F71B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500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30785589-E2BF-48DB-A9C4-5E65B4DA514B}" type="datetime1">
              <a:rPr lang="pt-BR"/>
              <a:pPr>
                <a:defRPr/>
              </a:pPr>
              <a:t>19/04/2022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fld id="{9766FE31-BDA3-4D31-9064-53066536BE61}" type="slidenum">
              <a:rPr lang="pt-BR" altLang="pt-BR"/>
              <a:pPr/>
              <a:t>‹nº›</a:t>
            </a:fld>
            <a:endParaRPr lang="pt-BR" altLang="pt-BR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anose="05020102010507070707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anose="05020102010507070707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anose="05020102010507070707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anose="05020102010507070707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search?q=pigmeus%20bak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show/4YwezfUb64PmLTDOEMn0S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instagram.com/vozesfemininaspo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perlibero.edu.br/wp-content/uploads/2014/07/CULTURA-DO-OUVIR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quivovilemflussersp.com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er.casperlibero.edu.br/index.php/libero/issue/view/61/showToc" TargetMode="External"/><Relationship Id="rId4" Type="http://schemas.openxmlformats.org/officeDocument/2006/relationships/hyperlink" Target="mailto:arquivoflusser@cisc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quivovilemflussersp.com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arquivoflusser@cisc.org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14700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z="9600" b="1" dirty="0">
              <a:solidFill>
                <a:srgbClr val="C00000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96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8000" b="1" dirty="0">
                <a:latin typeface="Calibri" panose="020F0502020204030204" pitchFamily="34" charset="0"/>
              </a:rPr>
              <a:t>A TENSÃO ENTRE DISCURSOS TOTALITÁRIOS E DIÁLOGOS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altLang="pt-BR" sz="8000" b="1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8000" b="1" dirty="0">
                <a:latin typeface="Calibri" panose="020F0502020204030204" pitchFamily="34" charset="0"/>
              </a:rPr>
              <a:t>NA FILOSOFIA DE VILÉM FLUSSER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8000" b="1" dirty="0">
                <a:latin typeface="Calibri" pitchFamily="34" charset="0"/>
              </a:rPr>
              <a:t>José Eugenio Menezes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7200" b="1" dirty="0">
                <a:latin typeface="Calibri" pitchFamily="34" charset="0"/>
              </a:rPr>
              <a:t>Café Filosófico da FATEC de Mauá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7200" b="1" dirty="0">
                <a:latin typeface="Calibri" pitchFamily="34" charset="0"/>
              </a:rPr>
              <a:t>Projeto de Extensão Universitária em Filosofia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7200" b="1" dirty="0">
                <a:latin typeface="Calibri" pitchFamily="34" charset="0"/>
              </a:rPr>
              <a:t>Coordenação: Prof. Mauro Araujo de Sousa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7200" b="1" dirty="0">
                <a:latin typeface="Calibri" pitchFamily="34" charset="0"/>
              </a:rPr>
              <a:t>14 de abril de 2022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7200" b="1" dirty="0">
                <a:latin typeface="Calibri" pitchFamily="34" charset="0"/>
              </a:rPr>
              <a:t> </a:t>
            </a:r>
            <a:endParaRPr lang="pt-BR" sz="72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b="1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72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66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80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11188" y="476672"/>
            <a:ext cx="7924800" cy="1470025"/>
          </a:xfrm>
        </p:spPr>
        <p:txBody>
          <a:bodyPr>
            <a:noAutofit/>
          </a:bodyPr>
          <a:lstStyle/>
          <a:p>
            <a:br>
              <a:rPr lang="pt-BR" sz="3600" b="1" kern="0" dirty="0">
                <a:solidFill>
                  <a:srgbClr val="FF0000"/>
                </a:solidFill>
                <a:effectLst/>
                <a:latin typeface="Calibri" pitchFamily="34" charset="0"/>
              </a:rPr>
            </a:br>
            <a:br>
              <a:rPr lang="pt-BR" sz="3600" b="1" kern="0" dirty="0">
                <a:solidFill>
                  <a:srgbClr val="FF0000"/>
                </a:solidFill>
                <a:effectLst/>
                <a:latin typeface="Calibri" pitchFamily="34" charset="0"/>
              </a:rPr>
            </a:br>
            <a:r>
              <a:rPr lang="pt-BR" sz="3600" b="1" kern="0" dirty="0">
                <a:solidFill>
                  <a:srgbClr val="FF0000"/>
                </a:solidFill>
                <a:effectLst/>
                <a:latin typeface="Calibri" pitchFamily="34" charset="0"/>
              </a:rPr>
              <a:t>PROGRAMADORES OU PROGRAMADOS:</a:t>
            </a:r>
            <a:endParaRPr lang="pt-BR" sz="3600" b="1" kern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eaLnBrk="1" hangingPunct="1"/>
            <a:endParaRPr lang="pt-BR" altLang="pt-BR" dirty="0"/>
          </a:p>
          <a:p>
            <a:pPr algn="just" eaLnBrk="1" hangingPunct="1"/>
            <a:r>
              <a:rPr lang="pt-BR" altLang="pt-BR" sz="2800" dirty="0">
                <a:latin typeface="Calibri" panose="020F0502020204030204" pitchFamily="34" charset="0"/>
              </a:rPr>
              <a:t>Experiências tridimensionais: corpos</a:t>
            </a:r>
          </a:p>
          <a:p>
            <a:pPr algn="just" eaLnBrk="1" hangingPunct="1"/>
            <a:r>
              <a:rPr lang="pt-BR" altLang="pt-BR" sz="2800" dirty="0">
                <a:latin typeface="Calibri" panose="020F0502020204030204" pitchFamily="34" charset="0"/>
              </a:rPr>
              <a:t>Do tridimensional ao bidimensional: imagens</a:t>
            </a:r>
          </a:p>
          <a:p>
            <a:pPr algn="just" eaLnBrk="1" hangingPunct="1"/>
            <a:r>
              <a:rPr lang="pt-BR" altLang="pt-BR" sz="2800" dirty="0">
                <a:latin typeface="Calibri" panose="020F0502020204030204" pitchFamily="34" charset="0"/>
              </a:rPr>
              <a:t>Do bidimensional para o unidimensional: linhas</a:t>
            </a:r>
          </a:p>
          <a:p>
            <a:pPr algn="just" eaLnBrk="1" hangingPunct="1"/>
            <a:r>
              <a:rPr lang="pt-BR" altLang="pt-BR" sz="2800" dirty="0">
                <a:latin typeface="Calibri" panose="020F0502020204030204" pitchFamily="34" charset="0"/>
              </a:rPr>
              <a:t>Do unidimensional para o nulodimensional: dígitos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pt-BR" altLang="pt-BR" sz="2800" dirty="0">
              <a:latin typeface="Calibri" panose="020F050202020403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b="1" dirty="0">
                <a:latin typeface="Calibri" panose="020F0502020204030204" pitchFamily="34" charset="0"/>
              </a:rPr>
              <a:t>Desafio: </a:t>
            </a:r>
            <a:r>
              <a:rPr lang="pt-BR" altLang="pt-BR" sz="2800" dirty="0">
                <a:latin typeface="Calibri" panose="020F0502020204030204" pitchFamily="34" charset="0"/>
              </a:rPr>
              <a:t>Como articular os códigos dos corpos envolvidos presencialmente com os códigos digitais?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32771" name="Título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  <a:t>Exemplo de escala da abstração </a:t>
            </a:r>
            <a:b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pt-BR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772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42A618-51D3-40AD-8D00-B9FB7203FF1F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10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1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625975"/>
          </a:xfrm>
        </p:spPr>
        <p:txBody>
          <a:bodyPr/>
          <a:lstStyle/>
          <a:p>
            <a:pPr algn="just" eaLnBrk="1" hangingPunct="1"/>
            <a:r>
              <a:rPr lang="pt-BR" altLang="pt-BR" sz="2800" dirty="0">
                <a:latin typeface="Calibri" panose="020F0502020204030204" pitchFamily="34" charset="0"/>
              </a:rPr>
              <a:t> Parque Nacional Serra da Capivara</a:t>
            </a:r>
            <a:endParaRPr lang="pt-BR" altLang="pt-BR" sz="2800" i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pt-BR" altLang="pt-BR" sz="2400" dirty="0">
                <a:latin typeface="Calibri" panose="020F0502020204030204" pitchFamily="34" charset="0"/>
              </a:rPr>
              <a:t>Municípios: São Raimundo Nonato, João Costa, Brejo do Piauí e Coronel José Dias. Estado do Piauí.</a:t>
            </a:r>
          </a:p>
          <a:p>
            <a:pPr algn="just" eaLnBrk="1" hangingPunct="1"/>
            <a:r>
              <a:rPr lang="pt-BR" altLang="pt-BR" sz="2400" dirty="0">
                <a:latin typeface="Calibri" panose="020F0502020204030204" pitchFamily="34" charset="0"/>
              </a:rPr>
              <a:t>Grafos rupestres</a:t>
            </a:r>
          </a:p>
          <a:p>
            <a:pPr algn="just" eaLnBrk="1" hangingPunct="1"/>
            <a:r>
              <a:rPr lang="pt-BR" altLang="pt-BR" sz="2400" dirty="0">
                <a:latin typeface="Calibri" panose="020F0502020204030204" pitchFamily="34" charset="0"/>
              </a:rPr>
              <a:t>Museu do Homem Americano</a:t>
            </a:r>
          </a:p>
          <a:p>
            <a:pPr algn="just" eaLnBrk="1" hangingPunct="1"/>
            <a:r>
              <a:rPr lang="pt-BR" altLang="pt-BR" sz="2400" dirty="0">
                <a:latin typeface="Calibri" panose="020F0502020204030204" pitchFamily="34" charset="0"/>
              </a:rPr>
              <a:t>Uma experiência tridimensional</a:t>
            </a:r>
          </a:p>
          <a:p>
            <a:pPr algn="just" eaLnBrk="1" hangingPunct="1"/>
            <a:r>
              <a:rPr lang="pt-BR" altLang="pt-BR" sz="2400" dirty="0">
                <a:latin typeface="Calibri" panose="020F0502020204030204" pitchFamily="34" charset="0"/>
              </a:rPr>
              <a:t>Uma experiência acessível nas redes digitais</a:t>
            </a:r>
          </a:p>
          <a:p>
            <a:pPr algn="just" eaLnBrk="1" hangingPunct="1"/>
            <a:r>
              <a:rPr lang="pt-BR" altLang="pt-BR" sz="2400" dirty="0">
                <a:latin typeface="Calibri" panose="020F0502020204030204" pitchFamily="34" charset="0"/>
              </a:rPr>
              <a:t>Classificação das tradições: antropóloga Anne-Marie Pessis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pt-BR" altLang="pt-BR" sz="2800" dirty="0">
              <a:latin typeface="Calibri" panose="020F050202020403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pt-BR" altLang="pt-BR" sz="28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pt-BR" altLang="pt-BR" sz="2800" dirty="0">
              <a:latin typeface="Calibri" panose="020F0502020204030204" pitchFamily="34" charset="0"/>
            </a:endParaRPr>
          </a:p>
        </p:txBody>
      </p:sp>
      <p:sp>
        <p:nvSpPr>
          <p:cNvPr id="21507" name="Título 2"/>
          <p:cNvSpPr>
            <a:spLocks noGrp="1"/>
          </p:cNvSpPr>
          <p:nvPr>
            <p:ph type="title"/>
          </p:nvPr>
        </p:nvSpPr>
        <p:spPr bwMode="auto">
          <a:xfrm>
            <a:off x="519113" y="1524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Entre o presencial e o digital</a:t>
            </a:r>
          </a:p>
        </p:txBody>
      </p:sp>
      <p:sp>
        <p:nvSpPr>
          <p:cNvPr id="33796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111D88-0E6A-4118-B878-5FEAD9A73D43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11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 descr="D:\Serra da Capivara Julho de 2006 Número 2\DSC00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-214313"/>
            <a:ext cx="9901238" cy="74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1785938" y="5429250"/>
            <a:ext cx="7572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  <a:latin typeface="Constantia" panose="02030602050306030303" pitchFamily="18" charset="0"/>
              </a:rPr>
              <a:t>Sítio da Pedra Furada: experiência tridimensional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fumdham.org.br/fotos/pintura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88" y="423000"/>
            <a:ext cx="9216000" cy="63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5" name="CaixaDeTexto 4"/>
          <p:cNvSpPr txBox="1">
            <a:spLocks noChangeArrowheads="1"/>
          </p:cNvSpPr>
          <p:nvPr/>
        </p:nvSpPr>
        <p:spPr bwMode="auto">
          <a:xfrm>
            <a:off x="214313" y="4786313"/>
            <a:ext cx="97869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  <a:latin typeface="Constantia" panose="02030602050306030303" pitchFamily="18" charset="0"/>
              </a:rPr>
              <a:t>Tradição Nordeste: infográficos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  <a:latin typeface="Constantia" panose="02030602050306030303" pitchFamily="18" charset="0"/>
              </a:rPr>
              <a:t>12.000 a 6.000 anos A.P.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 descr="http://www.fumdham.org.br/fotos/pintur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/>
          <a:stretch>
            <a:fillRect/>
          </a:stretch>
        </p:blipFill>
        <p:spPr bwMode="auto">
          <a:xfrm>
            <a:off x="-49213" y="119063"/>
            <a:ext cx="9161463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285750" y="4786313"/>
            <a:ext cx="5286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solidFill>
                  <a:schemeClr val="bg1"/>
                </a:solidFill>
                <a:latin typeface="Constantia" panose="02030602050306030303" pitchFamily="18" charset="0"/>
              </a:rPr>
              <a:t>Tradição Agreste: 10.5 a 3.000 anos AP.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solidFill>
                  <a:schemeClr val="bg1"/>
                </a:solidFill>
                <a:latin typeface="Constantia" panose="02030602050306030303" pitchFamily="18" charset="0"/>
              </a:rPr>
              <a:t>Imagens paradas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D36A5EE-0D0E-4D9F-9790-38CD187A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A12-47BA-460C-89F5-28CBE24AD173}" type="slidenum">
              <a:rPr lang="pt-BR" altLang="pt-BR" smtClean="0"/>
              <a:pPr/>
              <a:t>15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9010C-3B0D-437E-87F5-8276BFB8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0728"/>
            <a:ext cx="70567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962310" y="431800"/>
            <a:ext cx="7516107" cy="15773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4140"/>
              </a:lnSpc>
              <a:defRPr/>
            </a:pPr>
            <a:r>
              <a:rPr lang="en-CA" sz="3612" b="1" dirty="0">
                <a:solidFill>
                  <a:srgbClr val="000000"/>
                </a:solidFill>
                <a:latin typeface="Calibri Bold"/>
                <a:cs typeface="Calibri Bold"/>
              </a:rPr>
              <a:t>Um exemplo de </a:t>
            </a:r>
            <a:r>
              <a:rPr lang="en-CA" sz="3612" b="1" dirty="0" err="1">
                <a:solidFill>
                  <a:srgbClr val="000000"/>
                </a:solidFill>
                <a:latin typeface="Calibri Bold"/>
                <a:cs typeface="Calibri Bold"/>
              </a:rPr>
              <a:t>trânsito</a:t>
            </a:r>
            <a:r>
              <a:rPr lang="en-CA" sz="3612" b="1" dirty="0">
                <a:solidFill>
                  <a:srgbClr val="000000"/>
                </a:solidFill>
                <a:latin typeface="Calibri Bold"/>
                <a:cs typeface="Calibri Bold"/>
              </a:rPr>
              <a:t> entre o tridimensional e o </a:t>
            </a:r>
            <a:r>
              <a:rPr lang="en-CA" sz="3612" b="1" dirty="0" err="1">
                <a:solidFill>
                  <a:srgbClr val="000000"/>
                </a:solidFill>
                <a:latin typeface="Calibri Bold"/>
                <a:cs typeface="Calibri Bold"/>
              </a:rPr>
              <a:t>nulodimensional</a:t>
            </a:r>
            <a:endParaRPr lang="en-CA" sz="3612" b="1" dirty="0">
              <a:solidFill>
                <a:srgbClr val="000000"/>
              </a:solidFill>
              <a:latin typeface="Calibri Bold"/>
              <a:cs typeface="Calibri Bold"/>
            </a:endParaRPr>
          </a:p>
          <a:p>
            <a:pPr>
              <a:lnSpc>
                <a:spcPts val="4140"/>
              </a:lnSpc>
              <a:defRPr/>
            </a:pPr>
            <a:endParaRPr lang="en-CA" sz="3602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1587500"/>
            <a:ext cx="7147982" cy="820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0"/>
              </a:lnSpc>
              <a:defRPr/>
            </a:pPr>
            <a:r>
              <a:rPr lang="en-CA" sz="2795" dirty="0">
                <a:solidFill>
                  <a:srgbClr val="000000"/>
                </a:solidFill>
                <a:latin typeface="Calibri"/>
                <a:cs typeface="Calibri"/>
              </a:rPr>
              <a:t>Tambores De Água dos Pigmeus Baka (Camarões)</a:t>
            </a:r>
          </a:p>
          <a:p>
            <a:pPr algn="ctr">
              <a:lnSpc>
                <a:spcPts val="3220"/>
              </a:lnSpc>
              <a:defRPr/>
            </a:pPr>
            <a:endParaRPr lang="en-CA" sz="2795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9135" y="2492896"/>
            <a:ext cx="7289496" cy="53347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0"/>
              </a:lnSpc>
              <a:defRPr/>
            </a:pPr>
            <a:r>
              <a:rPr lang="en-CA" sz="2795" dirty="0">
                <a:solidFill>
                  <a:srgbClr val="000000"/>
                </a:solidFill>
                <a:latin typeface="Calibri"/>
                <a:cs typeface="Calibri"/>
              </a:rPr>
              <a:t>Programa Música Discreta - Roberto D’Ugo</a:t>
            </a:r>
          </a:p>
          <a:p>
            <a:pPr algn="ctr">
              <a:lnSpc>
                <a:spcPts val="3220"/>
              </a:lnSpc>
              <a:defRPr/>
            </a:pPr>
            <a:endParaRPr lang="en-CA" sz="2795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ts val="3220"/>
              </a:lnSpc>
              <a:defRPr/>
            </a:pPr>
            <a:r>
              <a:rPr lang="en-CA" sz="2795" dirty="0">
                <a:solidFill>
                  <a:srgbClr val="000000"/>
                </a:solidFill>
                <a:latin typeface="Calibri"/>
                <a:cs typeface="Calibri"/>
              </a:rPr>
              <a:t>Rádio Cultura</a:t>
            </a:r>
          </a:p>
          <a:p>
            <a:pPr>
              <a:lnSpc>
                <a:spcPts val="3220"/>
              </a:lnSpc>
              <a:defRPr/>
            </a:pPr>
            <a:endParaRPr lang="en-CA" sz="2795" dirty="0">
              <a:solidFill>
                <a:srgbClr val="000000"/>
              </a:solidFill>
              <a:latin typeface="Calibri"/>
              <a:cs typeface="Calibri"/>
              <a:hlinkClick r:id="rId2"/>
            </a:endParaRPr>
          </a:p>
          <a:p>
            <a:pPr algn="ctr">
              <a:lnSpc>
                <a:spcPts val="3220"/>
              </a:lnSpc>
              <a:defRPr/>
            </a:pPr>
            <a:r>
              <a:rPr lang="en-CA" sz="16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https://soundcloud.com/search?q=pigmeus%20baka</a:t>
            </a:r>
            <a:endParaRPr lang="en-CA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ts val="3220"/>
              </a:lnSpc>
              <a:defRPr/>
            </a:pPr>
            <a:endParaRPr lang="en-CA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ts val="3220"/>
              </a:lnSpc>
              <a:defRPr/>
            </a:pPr>
            <a:r>
              <a:rPr lang="en-CA" sz="2400" dirty="0">
                <a:solidFill>
                  <a:srgbClr val="C00000"/>
                </a:solidFill>
                <a:latin typeface="Calibri"/>
                <a:cs typeface="Calibri"/>
              </a:rPr>
              <a:t>Os sons codificados digitalmente</a:t>
            </a:r>
          </a:p>
          <a:p>
            <a:pPr algn="ctr">
              <a:lnSpc>
                <a:spcPts val="3220"/>
              </a:lnSpc>
              <a:defRPr/>
            </a:pPr>
            <a:r>
              <a:rPr lang="en-CA" sz="2400" dirty="0">
                <a:solidFill>
                  <a:srgbClr val="C00000"/>
                </a:solidFill>
                <a:latin typeface="Calibri"/>
                <a:cs typeface="Calibri"/>
              </a:rPr>
              <a:t>reverberam novamente ao redor dos corpos dos ouvintes.</a:t>
            </a:r>
          </a:p>
          <a:p>
            <a:pPr algn="ctr">
              <a:lnSpc>
                <a:spcPts val="3220"/>
              </a:lnSpc>
              <a:defRPr/>
            </a:pPr>
            <a:endParaRPr lang="en-CA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ts val="3220"/>
              </a:lnSpc>
              <a:defRPr/>
            </a:pPr>
            <a:endParaRPr lang="en-CA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ts val="3220"/>
              </a:lnSpc>
              <a:defRPr/>
            </a:pPr>
            <a:endParaRPr lang="en-CA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3220"/>
              </a:lnSpc>
              <a:defRPr/>
            </a:pPr>
            <a:endParaRPr lang="en-CA" sz="2795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3220"/>
              </a:lnSpc>
              <a:defRPr/>
            </a:pPr>
            <a:endParaRPr lang="en-CA" sz="2795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546100" y="6451600"/>
            <a:ext cx="8597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eaLnBrk="1" hangingPunct="1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7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A12-47BA-460C-89F5-28CBE24AD173}" type="slidenum">
              <a:rPr lang="pt-BR" altLang="pt-BR" smtClean="0"/>
              <a:pPr/>
              <a:t>17</a:t>
            </a:fld>
            <a:endParaRPr lang="pt-BR" altLang="pt-BR" dirty="0"/>
          </a:p>
        </p:txBody>
      </p:sp>
      <p:sp>
        <p:nvSpPr>
          <p:cNvPr id="4" name="Retângulo 3"/>
          <p:cNvSpPr/>
          <p:nvPr/>
        </p:nvSpPr>
        <p:spPr>
          <a:xfrm>
            <a:off x="1115617" y="1556792"/>
            <a:ext cx="74168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</a:rPr>
              <a:t>Podcast “Vozes Femininas”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</a:rPr>
              <a:t>como trânsito entre o presencial e o digital</a:t>
            </a:r>
          </a:p>
          <a:p>
            <a:pPr algn="ctr"/>
            <a:r>
              <a:rPr lang="pt-BR" sz="1600" b="1" dirty="0">
                <a:latin typeface="Calibri" panose="020F0502020204030204" pitchFamily="34" charset="0"/>
                <a:hlinkClick r:id="rId3"/>
              </a:rPr>
              <a:t>https://open.spotify.com/show/4YwezfUb64PmLTDOEMn0S4</a:t>
            </a:r>
            <a:endParaRPr lang="pt-BR" sz="1600" b="1" dirty="0">
              <a:latin typeface="Calibri" panose="020F0502020204030204" pitchFamily="34" charset="0"/>
            </a:endParaRPr>
          </a:p>
          <a:p>
            <a:pPr algn="ctr"/>
            <a:r>
              <a:rPr lang="pt-BR" sz="1600" b="1" dirty="0">
                <a:latin typeface="Calibri" panose="020F0502020204030204" pitchFamily="34" charset="0"/>
                <a:hlinkClick r:id="rId4"/>
              </a:rPr>
              <a:t>https://www.instagram.com/vozesfemininaspod/</a:t>
            </a:r>
            <a:endParaRPr lang="pt-BR" sz="1600" b="1" dirty="0">
              <a:latin typeface="Calibri" panose="020F0502020204030204" pitchFamily="34" charset="0"/>
            </a:endParaRPr>
          </a:p>
          <a:p>
            <a:pPr algn="ctr"/>
            <a:endParaRPr lang="pt-BR" sz="1600" b="1" dirty="0">
              <a:latin typeface="Calibri" panose="020F0502020204030204" pitchFamily="34" charset="0"/>
            </a:endParaRPr>
          </a:p>
          <a:p>
            <a:pPr algn="ctr"/>
            <a:endParaRPr lang="pt-BR" sz="1600" b="1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45F4D7-0F5F-460A-9818-27307CB9C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12976"/>
            <a:ext cx="828809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A12-47BA-460C-89F5-28CBE24AD173}" type="slidenum">
              <a:rPr lang="pt-BR" altLang="pt-BR" smtClean="0"/>
              <a:pPr/>
              <a:t>18</a:t>
            </a:fld>
            <a:endParaRPr lang="pt-BR" altLang="pt-BR" dirty="0"/>
          </a:p>
        </p:txBody>
      </p:sp>
      <p:pic>
        <p:nvPicPr>
          <p:cNvPr id="2050" name="Picture 2" descr="C:\Users\Menezes\Dropbox\VILEM FLUSSER\cultura-do-ouvir-e-ecologia-da-comunicac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308610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55776" y="5661248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hlinkClick r:id="rId3"/>
              </a:rPr>
              <a:t>PDF Disponível em </a:t>
            </a:r>
            <a:r>
              <a:rPr lang="pt-BR" b="1" dirty="0" err="1">
                <a:solidFill>
                  <a:srgbClr val="000000"/>
                </a:solidFill>
                <a:hlinkClick r:id="rId3"/>
              </a:rPr>
              <a:t>Creative</a:t>
            </a:r>
            <a:r>
              <a:rPr lang="pt-BR" b="1" dirty="0">
                <a:solidFill>
                  <a:srgbClr val="000000"/>
                </a:solidFill>
                <a:hlinkClick r:id="rId3"/>
              </a:rPr>
              <a:t> Commons</a:t>
            </a:r>
            <a:endParaRPr lang="pt-BR" b="1" dirty="0">
              <a:solidFill>
                <a:srgbClr val="000000"/>
              </a:solidFill>
            </a:endParaRPr>
          </a:p>
          <a:p>
            <a:endParaRPr lang="pt-BR" b="1" dirty="0">
              <a:solidFill>
                <a:srgbClr val="000000"/>
              </a:solidFill>
            </a:endParaRPr>
          </a:p>
          <a:p>
            <a:r>
              <a:rPr lang="pt-BR" sz="800" b="1" dirty="0">
                <a:solidFill>
                  <a:srgbClr val="000000"/>
                </a:solidFill>
                <a:hlinkClick r:id="rId3"/>
              </a:rPr>
              <a:t>https://casperlibero.edu.br/wp-content/uploads/2014/07/CULTURA-DO-OUVIR.pdf</a:t>
            </a:r>
            <a:endParaRPr lang="pt-BR" sz="800" b="1" dirty="0">
              <a:solidFill>
                <a:srgbClr val="000000"/>
              </a:solidFill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endParaRPr lang="pt-BR" b="1" dirty="0">
              <a:solidFill>
                <a:srgbClr val="000000"/>
              </a:solidFill>
            </a:endParaRPr>
          </a:p>
          <a:p>
            <a:endParaRPr lang="pt-BR" b="1" dirty="0">
              <a:solidFill>
                <a:srgbClr val="000000"/>
              </a:solidFill>
            </a:endParaRPr>
          </a:p>
          <a:p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3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1CB1C45-5D80-44B5-BCFA-C6FF48E9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A12-47BA-460C-89F5-28CBE24AD173}" type="slidenum">
              <a:rPr lang="pt-BR" altLang="pt-BR" smtClean="0"/>
              <a:pPr/>
              <a:t>19</a:t>
            </a:fld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94227E-883F-40DD-812C-5B98CBBE7637}"/>
              </a:ext>
            </a:extLst>
          </p:cNvPr>
          <p:cNvSpPr txBox="1"/>
          <p:nvPr/>
        </p:nvSpPr>
        <p:spPr>
          <a:xfrm>
            <a:off x="971600" y="1437117"/>
            <a:ext cx="72008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http://www.arquivovilemflussersp.com.br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arquivoflusser@cisc.org.br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Os outros de Flusser: dossiê sobre a correspondência de Vilém Flusser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Revista Libero – 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⸰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45 - Edição sobre a correspondência de V. Flusser 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BAITELLO Jr.;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Norval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fotografia e o verme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São Paulo: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Fotô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Editorial, 2021.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BAITELLO Jr.;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Norval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serpente, a maça e o holograma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São Paulo: Paulus, 2010.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FLUSSER, Vilém.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Elogio da superficialidade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O universo das imagens técnicas. São Paulo: É Realizações, 2019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  <a:t>Vilém Flusser</a:t>
            </a:r>
            <a:b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CBF06A-E4F2-43BA-AB71-B0297D59E1CA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2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15364" name="Espaço Reservado para Conteúdo 6" descr="vilem flusser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492375"/>
            <a:ext cx="3529013" cy="2376488"/>
          </a:xfrm>
        </p:spPr>
      </p:pic>
      <p:sp>
        <p:nvSpPr>
          <p:cNvPr id="15365" name="Retângulo 7"/>
          <p:cNvSpPr>
            <a:spLocks noChangeArrowheads="1"/>
          </p:cNvSpPr>
          <p:nvPr/>
        </p:nvSpPr>
        <p:spPr bwMode="auto">
          <a:xfrm flipV="1">
            <a:off x="2903538" y="3613150"/>
            <a:ext cx="333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</a:rPr>
              <a:t>)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5366" name="Retângulo 8"/>
          <p:cNvSpPr>
            <a:spLocks noChangeArrowheads="1"/>
          </p:cNvSpPr>
          <p:nvPr/>
        </p:nvSpPr>
        <p:spPr bwMode="auto">
          <a:xfrm>
            <a:off x="1692275" y="5516563"/>
            <a:ext cx="60356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Praga:  1920-1991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No Brasil: 1940-1972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64B07F3-B9CE-4BA6-8289-E7C91CE5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A12-47BA-460C-89F5-28CBE24AD173}" type="slidenum">
              <a:rPr lang="pt-BR" altLang="pt-BR" smtClean="0"/>
              <a:pPr/>
              <a:t>20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5D12FD-887A-4C36-A603-26896F1C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548680"/>
            <a:ext cx="47625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pt-BR" altLang="pt-BR" sz="2400" b="1" dirty="0">
                <a:latin typeface="Calibri" panose="020F0502020204030204" pitchFamily="34" charset="0"/>
              </a:rPr>
              <a:t>José Eugenio Menezes</a:t>
            </a:r>
          </a:p>
          <a:p>
            <a:pPr algn="ctr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pt-BR" altLang="pt-BR" sz="2400" b="1" dirty="0">
                <a:latin typeface="Calibri" panose="020F0502020204030204" pitchFamily="34" charset="0"/>
              </a:rPr>
              <a:t>menezes.eugenio@gmail.com</a:t>
            </a:r>
          </a:p>
          <a:p>
            <a:pPr algn="ctr" eaLnBrk="1" hangingPunct="1">
              <a:lnSpc>
                <a:spcPct val="150000"/>
              </a:lnSpc>
              <a:buNone/>
            </a:pPr>
            <a:endParaRPr lang="pt-BR" altLang="pt-BR" sz="32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pt-BR" altLang="pt-BR" sz="3200" dirty="0">
                <a:latin typeface="Calibri" panose="020F0502020204030204" pitchFamily="34" charset="0"/>
              </a:rPr>
              <a:t>Café Filosófico da FATEC de Mauá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Projeto de Extensão Universitária em Filosofia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Coordenação: Prof. Dr. Mauro Araujo </a:t>
            </a:r>
            <a:r>
              <a:rPr lang="pt-BR" altLang="pt-BR" sz="2000">
                <a:latin typeface="Calibri" panose="020F0502020204030204" pitchFamily="34" charset="0"/>
              </a:rPr>
              <a:t>de Sousa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sz="2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 eaLnBrk="1" hangingPunct="1"/>
            <a:endParaRPr lang="pt-BR" altLang="pt-BR" dirty="0"/>
          </a:p>
        </p:txBody>
      </p:sp>
      <p:sp>
        <p:nvSpPr>
          <p:cNvPr id="36867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FA53D5-3F07-4DD8-B36D-D42751380C21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21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772" name="Título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sz="4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21589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1" hangingPunct="1"/>
            <a:b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3"/>
              </a:rPr>
            </a:br>
            <a:b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http://www.arquivovilemflussersp.com.br</a:t>
            </a:r>
            <a:b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4"/>
              </a:rPr>
              <a:t>arquivoflusser@cisc.org.br</a:t>
            </a:r>
            <a:br>
              <a:rPr lang="pt-BR" alt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pt-BR" alt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23F-1DE9-49D6-927F-1A850FC7A515}" type="slidenum">
              <a:rPr lang="pt-BR" altLang="pt-BR" smtClean="0"/>
              <a:pPr/>
              <a:t>3</a:t>
            </a:fld>
            <a:endParaRPr lang="pt-BR" altLang="pt-BR" dirty="0"/>
          </a:p>
        </p:txBody>
      </p:sp>
      <p:pic>
        <p:nvPicPr>
          <p:cNvPr id="4098" name="Picture 2" descr="C:\Users\Menezes\Dropbox\VILEM FLUSSER\LogoSiteMaior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3308350"/>
            <a:ext cx="75533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5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Calibri" panose="020F0502020204030204" pitchFamily="34" charset="0"/>
              </a:rPr>
              <a:t>Sobrevivemos juntos nas conversações </a:t>
            </a:r>
          </a:p>
          <a:p>
            <a:pPr marL="0" indent="0" algn="ctr">
              <a:buNone/>
            </a:pPr>
            <a:r>
              <a:rPr lang="pt-BR" sz="2800" dirty="0">
                <a:latin typeface="Calibri" panose="020F0502020204030204" pitchFamily="34" charset="0"/>
              </a:rPr>
              <a:t>daqueles que ainda se encontram vivos.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altLang="pt-BR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t-BR" altLang="pt-BR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Conversações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23F-1DE9-49D6-927F-1A850FC7A515}" type="slidenum">
              <a:rPr lang="pt-BR" altLang="pt-BR" smtClean="0"/>
              <a:pPr/>
              <a:t>4</a:t>
            </a:fld>
            <a:endParaRPr lang="pt-BR" altLang="pt-BR" dirty="0"/>
          </a:p>
        </p:txBody>
      </p:sp>
      <p:pic>
        <p:nvPicPr>
          <p:cNvPr id="1026" name="Picture 2" descr="C:\Users\Menezes\Dropbox\VILEM FLUSSER\Insetos namoram sobre túmulo de Vilé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37359"/>
            <a:ext cx="6120680" cy="32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4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Calibri" panose="020F0502020204030204" pitchFamily="34" charset="0"/>
              </a:rPr>
              <a:t>Programa</a:t>
            </a:r>
          </a:p>
          <a:p>
            <a:r>
              <a:rPr lang="pt-BR" sz="2800" dirty="0">
                <a:latin typeface="Calibri" panose="020F0502020204030204" pitchFamily="34" charset="0"/>
              </a:rPr>
              <a:t>Aparelho</a:t>
            </a:r>
          </a:p>
          <a:p>
            <a:r>
              <a:rPr lang="pt-BR" sz="2800" dirty="0">
                <a:latin typeface="Calibri" panose="020F0502020204030204" pitchFamily="34" charset="0"/>
              </a:rPr>
              <a:t>Funcionário</a:t>
            </a:r>
          </a:p>
          <a:p>
            <a:r>
              <a:rPr lang="pt-BR" sz="2800" dirty="0">
                <a:latin typeface="Calibri" panose="020F0502020204030204" pitchFamily="34" charset="0"/>
              </a:rPr>
              <a:t>Discurso </a:t>
            </a:r>
          </a:p>
          <a:p>
            <a:r>
              <a:rPr lang="pt-BR" sz="2800" dirty="0">
                <a:latin typeface="Calibri" panose="020F0502020204030204" pitchFamily="34" charset="0"/>
              </a:rPr>
              <a:t>Diálogo</a:t>
            </a:r>
          </a:p>
          <a:p>
            <a:r>
              <a:rPr lang="pt-BR" sz="2800" dirty="0">
                <a:latin typeface="Calibri" panose="020F0502020204030204" pitchFamily="34" charset="0"/>
              </a:rPr>
              <a:t>Tendências contemporâneas:</a:t>
            </a:r>
          </a:p>
          <a:p>
            <a:pPr marL="0" indent="0">
              <a:buNone/>
            </a:pPr>
            <a:r>
              <a:rPr lang="pt-BR" sz="2800" dirty="0">
                <a:latin typeface="Calibri" panose="020F0502020204030204" pitchFamily="34" charset="0"/>
              </a:rPr>
              <a:t>Sociedade programada / discursiva / funcionários</a:t>
            </a:r>
          </a:p>
          <a:p>
            <a:pPr marL="0" indent="0">
              <a:buNone/>
            </a:pPr>
            <a:r>
              <a:rPr lang="pt-BR" sz="2800" dirty="0">
                <a:latin typeface="Calibri" panose="020F0502020204030204" pitchFamily="34" charset="0"/>
              </a:rPr>
              <a:t>Sociedade criativa / dialogante / jogadores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Conversações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23F-1DE9-49D6-927F-1A850FC7A515}" type="slidenum">
              <a:rPr lang="pt-BR" altLang="pt-BR" smtClean="0"/>
              <a:pPr/>
              <a:t>5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9357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dirty="0"/>
              <a:t>	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b="1" dirty="0">
                <a:latin typeface="Calibri" pitchFamily="34" charset="0"/>
              </a:rPr>
              <a:t>1 ° gesto – Manipular......................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Mão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dirty="0">
                <a:latin typeface="Calibri" pitchFamily="34" charset="0"/>
              </a:rPr>
              <a:t>			</a:t>
            </a:r>
            <a:r>
              <a:rPr lang="pt-BR" sz="2200" dirty="0">
                <a:latin typeface="Calibri" pitchFamily="34" charset="0"/>
              </a:rPr>
              <a:t>Gesto da mão estendida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b="1" dirty="0">
                <a:latin typeface="Calibri" pitchFamily="34" charset="0"/>
                <a:ea typeface="Batang" pitchFamily="18" charset="-127"/>
              </a:rPr>
              <a:t>2</a:t>
            </a:r>
            <a:r>
              <a:rPr lang="pt-BR" sz="2800" b="1" dirty="0">
                <a:latin typeface="Calibri" pitchFamily="34" charset="0"/>
              </a:rPr>
              <a:t> ° gesto -  Ver ................................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Olho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200" dirty="0">
                <a:latin typeface="Calibri" pitchFamily="34" charset="0"/>
              </a:rPr>
              <a:t>			Gesto da visão reveladora de contextos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b="1" dirty="0">
                <a:latin typeface="Calibri" pitchFamily="34" charset="0"/>
                <a:ea typeface="Batang" pitchFamily="18" charset="-127"/>
              </a:rPr>
              <a:t>3</a:t>
            </a:r>
            <a:r>
              <a:rPr lang="pt-BR" sz="2800" b="1" dirty="0">
                <a:latin typeface="Calibri" pitchFamily="34" charset="0"/>
              </a:rPr>
              <a:t> ° gesto -  Conceituar, escrever...... 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Dedo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200" dirty="0">
                <a:latin typeface="Calibri" pitchFamily="34" charset="0"/>
              </a:rPr>
              <a:t>			Gesto da explicação conceitual de visões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200" dirty="0">
                <a:latin typeface="Calibri" pitchFamily="34" charset="0"/>
              </a:rPr>
              <a:t>			Gesto estabelecedor de processos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b="1" dirty="0">
                <a:latin typeface="Calibri" pitchFamily="34" charset="0"/>
                <a:ea typeface="Batang" pitchFamily="18" charset="-127"/>
              </a:rPr>
              <a:t>4</a:t>
            </a:r>
            <a:r>
              <a:rPr lang="pt-BR" sz="2800" b="1" dirty="0">
                <a:latin typeface="Calibri" pitchFamily="34" charset="0"/>
              </a:rPr>
              <a:t> ° gesto – Calcular, computar......... 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Ponta do dedo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200" dirty="0">
                <a:latin typeface="Calibri" pitchFamily="34" charset="0"/>
                <a:ea typeface="Batang" pitchFamily="18" charset="-127"/>
              </a:rPr>
              <a:t>			Gesto de apertar teclas, pode liberar o homem para criação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800" dirty="0">
                <a:latin typeface="Calibri" pitchFamily="34" charset="0"/>
                <a:ea typeface="Batang" pitchFamily="18" charset="-127"/>
              </a:rPr>
              <a:t>	</a:t>
            </a:r>
          </a:p>
        </p:txBody>
      </p:sp>
      <p:sp>
        <p:nvSpPr>
          <p:cNvPr id="16387" name="Título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4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Um modelo da história da cultura</a:t>
            </a:r>
            <a:endParaRPr lang="en-GB" altLang="pt-BR" sz="4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36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3A4A0B-D7FC-4CD6-8FCB-AB78298AA2FE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6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800" b="1" dirty="0">
                <a:latin typeface="Calibri" pitchFamily="34" charset="0"/>
              </a:rPr>
              <a:t>1 ° gesto – Manipular.......</a:t>
            </a:r>
            <a:r>
              <a:rPr lang="pt-BR" altLang="pt-BR" sz="2800" b="1" dirty="0">
                <a:solidFill>
                  <a:srgbClr val="FF0000"/>
                </a:solidFill>
                <a:latin typeface="Calibri" pitchFamily="34" charset="0"/>
              </a:rPr>
              <a:t>Mão...................</a:t>
            </a:r>
            <a:r>
              <a:rPr lang="pt-BR" altLang="pt-BR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CORPO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400" i="1" dirty="0">
                <a:solidFill>
                  <a:srgbClr val="7030A0"/>
                </a:solidFill>
                <a:latin typeface="Calibri" pitchFamily="34" charset="0"/>
              </a:rPr>
              <a:t>			Objetivação do mundo e subjetivação do homem.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800" b="1" dirty="0">
                <a:latin typeface="Calibri" pitchFamily="34" charset="0"/>
                <a:ea typeface="Batang" pitchFamily="18" charset="-127"/>
              </a:rPr>
              <a:t>2</a:t>
            </a:r>
            <a:r>
              <a:rPr lang="pt-BR" altLang="pt-BR" sz="2800" b="1" dirty="0">
                <a:latin typeface="Calibri" pitchFamily="34" charset="0"/>
              </a:rPr>
              <a:t> ° gesto -  Ver ................. </a:t>
            </a:r>
            <a:r>
              <a:rPr lang="pt-BR" altLang="pt-BR" sz="2800" b="1" dirty="0">
                <a:solidFill>
                  <a:srgbClr val="FF0000"/>
                </a:solidFill>
                <a:latin typeface="Calibri" pitchFamily="34" charset="0"/>
              </a:rPr>
              <a:t>Olho..................</a:t>
            </a:r>
            <a:r>
              <a:rPr lang="pt-BR" altLang="pt-BR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IMAGEM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400" i="1" dirty="0">
                <a:solidFill>
                  <a:srgbClr val="7030A0"/>
                </a:solidFill>
                <a:latin typeface="Calibri" pitchFamily="34" charset="0"/>
              </a:rPr>
              <a:t>			Imaginação do mundo e ritualização do ato.	</a:t>
            </a:r>
            <a:endParaRPr lang="pt-BR" altLang="pt-BR" sz="2800" dirty="0">
              <a:latin typeface="Calibri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800" b="1" dirty="0">
                <a:latin typeface="Calibri" pitchFamily="34" charset="0"/>
                <a:ea typeface="Batang" pitchFamily="18" charset="-127"/>
              </a:rPr>
              <a:t>3</a:t>
            </a:r>
            <a:r>
              <a:rPr lang="pt-BR" altLang="pt-BR" sz="2800" b="1" dirty="0">
                <a:latin typeface="Calibri" pitchFamily="34" charset="0"/>
              </a:rPr>
              <a:t> ° gesto -  Conceituar.....  </a:t>
            </a:r>
            <a:r>
              <a:rPr lang="pt-BR" altLang="pt-BR" sz="2800" b="1" dirty="0">
                <a:solidFill>
                  <a:srgbClr val="FF0000"/>
                </a:solidFill>
                <a:latin typeface="Calibri" pitchFamily="34" charset="0"/>
              </a:rPr>
              <a:t>Dedo..................</a:t>
            </a:r>
            <a:r>
              <a:rPr lang="pt-BR" altLang="pt-BR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TEXTO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400" i="1" dirty="0">
                <a:solidFill>
                  <a:srgbClr val="7030A0"/>
                </a:solidFill>
                <a:latin typeface="Calibri" pitchFamily="34" charset="0"/>
              </a:rPr>
              <a:t>			Historização do mundo 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400" i="1" dirty="0">
                <a:solidFill>
                  <a:srgbClr val="7030A0"/>
                </a:solidFill>
                <a:latin typeface="Calibri" pitchFamily="34" charset="0"/>
              </a:rPr>
              <a:t>			e autoconsciência do homem.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800" b="1" dirty="0">
                <a:latin typeface="Calibri" pitchFamily="34" charset="0"/>
                <a:ea typeface="Batang" pitchFamily="18" charset="-127"/>
              </a:rPr>
              <a:t>4</a:t>
            </a:r>
            <a:r>
              <a:rPr lang="pt-BR" altLang="pt-BR" sz="2800" b="1" dirty="0">
                <a:latin typeface="Calibri" pitchFamily="34" charset="0"/>
              </a:rPr>
              <a:t> ° gesto – Calcular........... </a:t>
            </a:r>
            <a:r>
              <a:rPr lang="pt-BR" altLang="pt-BR" sz="2800" b="1" dirty="0">
                <a:solidFill>
                  <a:srgbClr val="FF0000"/>
                </a:solidFill>
                <a:latin typeface="Calibri" pitchFamily="34" charset="0"/>
              </a:rPr>
              <a:t>Ponta do dedo...</a:t>
            </a:r>
            <a:r>
              <a:rPr lang="pt-BR" altLang="pt-BR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PONTOS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400" i="1" dirty="0">
                <a:solidFill>
                  <a:srgbClr val="7030A0"/>
                </a:solidFill>
                <a:latin typeface="Calibri" pitchFamily="34" charset="0"/>
              </a:rPr>
              <a:t>			Desintegração do mundo 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400" i="1" dirty="0">
                <a:solidFill>
                  <a:srgbClr val="7030A0"/>
                </a:solidFill>
                <a:latin typeface="Calibri" pitchFamily="34" charset="0"/>
              </a:rPr>
              <a:t>			e existencialização da consciência humana.	</a:t>
            </a:r>
            <a:r>
              <a:rPr lang="pt-BR" altLang="pt-BR" sz="2800" b="1" dirty="0">
                <a:solidFill>
                  <a:srgbClr val="FF0000"/>
                </a:solidFill>
                <a:latin typeface="Calibri" pitchFamily="34" charset="0"/>
              </a:rPr>
              <a:t>						</a:t>
            </a:r>
            <a:endParaRPr lang="pt-BR" alt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  <a:t>Abstrair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147563-B722-4CE0-996C-ADD736585EA6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7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b="1" dirty="0">
                <a:latin typeface="Calibri" pitchFamily="34" charset="0"/>
              </a:rPr>
              <a:t>1 ° gesto – Manipular......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Mão............................	CORPO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dirty="0">
                <a:latin typeface="Calibri" pitchFamily="34" charset="0"/>
              </a:rPr>
              <a:t>						</a:t>
            </a:r>
            <a:r>
              <a:rPr lang="pt-BR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Tridimensional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sz="2400" i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b="1" dirty="0">
                <a:latin typeface="Calibri" pitchFamily="34" charset="0"/>
                <a:ea typeface="Batang" pitchFamily="18" charset="-127"/>
              </a:rPr>
              <a:t>2</a:t>
            </a:r>
            <a:r>
              <a:rPr lang="pt-BR" sz="2400" b="1" dirty="0">
                <a:latin typeface="Calibri" pitchFamily="34" charset="0"/>
              </a:rPr>
              <a:t> ° gesto -  Ver .................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Olho..........................	IMAGEM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dirty="0">
                <a:latin typeface="Calibri" pitchFamily="34" charset="0"/>
              </a:rPr>
              <a:t>						 </a:t>
            </a:r>
            <a:r>
              <a:rPr lang="pt-BR" sz="2400" i="1" dirty="0">
                <a:solidFill>
                  <a:srgbClr val="002060"/>
                </a:solidFill>
                <a:latin typeface="Calibri" pitchFamily="34" charset="0"/>
              </a:rPr>
              <a:t>Bidimensional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sz="2400" i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b="1" dirty="0">
                <a:latin typeface="Calibri" pitchFamily="34" charset="0"/>
                <a:ea typeface="Batang" pitchFamily="18" charset="-127"/>
              </a:rPr>
              <a:t>3</a:t>
            </a:r>
            <a:r>
              <a:rPr lang="pt-BR" sz="2400" b="1" dirty="0">
                <a:latin typeface="Calibri" pitchFamily="34" charset="0"/>
              </a:rPr>
              <a:t> ° gesto -  Conceituar..... 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Dedo..........................	TEXTO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dirty="0">
                <a:latin typeface="Calibri" pitchFamily="34" charset="0"/>
              </a:rPr>
              <a:t>						  </a:t>
            </a:r>
            <a:r>
              <a:rPr lang="pt-BR" sz="2400" i="1" dirty="0">
                <a:solidFill>
                  <a:srgbClr val="002060"/>
                </a:solidFill>
                <a:latin typeface="Calibri" pitchFamily="34" charset="0"/>
              </a:rPr>
              <a:t>Unidimensional</a:t>
            </a: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sz="2400" i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2400" b="1" dirty="0">
                <a:latin typeface="Calibri" pitchFamily="34" charset="0"/>
                <a:ea typeface="Batang" pitchFamily="18" charset="-127"/>
              </a:rPr>
              <a:t>4</a:t>
            </a:r>
            <a:r>
              <a:rPr lang="pt-BR" sz="2400" b="1" dirty="0">
                <a:latin typeface="Calibri" pitchFamily="34" charset="0"/>
              </a:rPr>
              <a:t> ° gesto – Calcular...........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Ponta do dedo...........      PONTOS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pt-BR" dirty="0"/>
              <a:t>					 </a:t>
            </a:r>
            <a:r>
              <a:rPr lang="pt-BR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Zerodimensional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effectLst/>
                <a:latin typeface="Calibri" pitchFamily="34" charset="0"/>
              </a:rPr>
              <a:t>Escalada da abstração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640C79-6521-45E9-A700-4FF902E54FE1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8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eaLnBrk="1" hangingPunct="1"/>
            <a:endParaRPr lang="en-GB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19459" name="Título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escalada da abstração</a:t>
            </a:r>
            <a:endParaRPr lang="en-GB" altLang="pt-BR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460" name="Retângulo 4"/>
          <p:cNvSpPr>
            <a:spLocks noChangeArrowheads="1"/>
          </p:cNvSpPr>
          <p:nvPr/>
        </p:nvSpPr>
        <p:spPr bwMode="auto">
          <a:xfrm>
            <a:off x="468313" y="1773238"/>
            <a:ext cx="8207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A concepção de uma escalada da abstração foi utilizada pelo filósofo tcheco-brasileiro Vilém Flusser para explicar a subtração de dimensões que ocorre quando reduzimos os corpos e/ou coisas observadas de forma tridimensional para imagens, linhas e dígitos.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Comunicação tridimensional - </a:t>
            </a:r>
            <a:r>
              <a:rPr lang="pt-BR" altLang="pt-B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corpos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Comunicação bidimensional - </a:t>
            </a:r>
            <a:r>
              <a:rPr lang="pt-BR" altLang="pt-B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imagens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Comunicação unidimensional - </a:t>
            </a:r>
            <a:r>
              <a:rPr lang="pt-BR" altLang="pt-B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linhas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latin typeface="Calibri" panose="020F0502020204030204" pitchFamily="34" charset="0"/>
              </a:rPr>
              <a:t>Comunicação nulodimensional - </a:t>
            </a:r>
            <a:r>
              <a:rPr lang="pt-BR" altLang="pt-B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dígitos</a:t>
            </a:r>
          </a:p>
        </p:txBody>
      </p:sp>
      <p:sp>
        <p:nvSpPr>
          <p:cNvPr id="30725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02A6C9-60FA-4E14-AF70-65A12AD12A86}" type="slidenum">
              <a:rPr lang="pt-BR" altLang="pt-BR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9</a:t>
            </a:fld>
            <a:endParaRPr lang="pt-BR" altLang="pt-BR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Montanha</Template>
  <TotalTime>0</TotalTime>
  <Words>838</Words>
  <Application>Microsoft Office PowerPoint</Application>
  <PresentationFormat>Apresentação na tela (4:3)</PresentationFormat>
  <Paragraphs>182</Paragraphs>
  <Slides>21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Bold</vt:lpstr>
      <vt:lpstr>Constantia</vt:lpstr>
      <vt:lpstr>Gill Sans MT</vt:lpstr>
      <vt:lpstr>Times New Roman</vt:lpstr>
      <vt:lpstr>Wingdings 2</vt:lpstr>
      <vt:lpstr>Mountain</vt:lpstr>
      <vt:lpstr>  PROGRAMADORES OU PROGRAMADOS:</vt:lpstr>
      <vt:lpstr> Vilém Flusser </vt:lpstr>
      <vt:lpstr>  http://www.arquivovilemflussersp.com.br  arquivoflusser@cisc.org.br  </vt:lpstr>
      <vt:lpstr> Conversações </vt:lpstr>
      <vt:lpstr>Conversações</vt:lpstr>
      <vt:lpstr>Um modelo da história da cultura</vt:lpstr>
      <vt:lpstr>Abstrair</vt:lpstr>
      <vt:lpstr>Escalada da abstração</vt:lpstr>
      <vt:lpstr>A escalada da abstração</vt:lpstr>
      <vt:lpstr>Exemplo de escala da abstração  </vt:lpstr>
      <vt:lpstr>Entre o presencial e o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2016-11-10T01:11:03Z</dcterms:created>
  <dcterms:modified xsi:type="dcterms:W3CDTF">2022-04-19T19:35:50Z</dcterms:modified>
</cp:coreProperties>
</file>